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01" r:id="rId2"/>
    <p:sldId id="521" r:id="rId3"/>
    <p:sldId id="658" r:id="rId4"/>
    <p:sldId id="659" r:id="rId5"/>
    <p:sldId id="673" r:id="rId6"/>
    <p:sldId id="665" r:id="rId7"/>
    <p:sldId id="667" r:id="rId8"/>
    <p:sldId id="669" r:id="rId9"/>
    <p:sldId id="670" r:id="rId10"/>
    <p:sldId id="671" r:id="rId11"/>
    <p:sldId id="672" r:id="rId12"/>
    <p:sldId id="657" r:id="rId13"/>
    <p:sldId id="570" r:id="rId14"/>
    <p:sldId id="641" r:id="rId15"/>
    <p:sldId id="642" r:id="rId16"/>
    <p:sldId id="689" r:id="rId17"/>
    <p:sldId id="700" r:id="rId18"/>
    <p:sldId id="690" r:id="rId19"/>
    <p:sldId id="696" r:id="rId20"/>
    <p:sldId id="643" r:id="rId21"/>
    <p:sldId id="644" r:id="rId22"/>
    <p:sldId id="695" r:id="rId23"/>
    <p:sldId id="691" r:id="rId24"/>
    <p:sldId id="697" r:id="rId25"/>
    <p:sldId id="709" r:id="rId26"/>
    <p:sldId id="710" r:id="rId27"/>
    <p:sldId id="712" r:id="rId28"/>
    <p:sldId id="645" r:id="rId29"/>
    <p:sldId id="707" r:id="rId30"/>
    <p:sldId id="676" r:id="rId31"/>
    <p:sldId id="677" r:id="rId32"/>
    <p:sldId id="680" r:id="rId33"/>
    <p:sldId id="646" r:id="rId34"/>
    <p:sldId id="647" r:id="rId35"/>
    <p:sldId id="648" r:id="rId36"/>
    <p:sldId id="674" r:id="rId37"/>
    <p:sldId id="649" r:id="rId38"/>
    <p:sldId id="682" r:id="rId39"/>
    <p:sldId id="708" r:id="rId40"/>
    <p:sldId id="650" r:id="rId41"/>
    <p:sldId id="651" r:id="rId42"/>
    <p:sldId id="693" r:id="rId43"/>
    <p:sldId id="640" r:id="rId44"/>
    <p:sldId id="675" r:id="rId45"/>
    <p:sldId id="653" r:id="rId46"/>
    <p:sldId id="654" r:id="rId47"/>
    <p:sldId id="652" r:id="rId48"/>
    <p:sldId id="683" r:id="rId49"/>
    <p:sldId id="684" r:id="rId50"/>
    <p:sldId id="687" r:id="rId51"/>
    <p:sldId id="688" r:id="rId52"/>
    <p:sldId id="699" r:id="rId53"/>
    <p:sldId id="705" r:id="rId54"/>
    <p:sldId id="706" r:id="rId55"/>
    <p:sldId id="704" r:id="rId56"/>
    <p:sldId id="692" r:id="rId57"/>
    <p:sldId id="701" r:id="rId58"/>
    <p:sldId id="713" r:id="rId59"/>
    <p:sldId id="714" r:id="rId60"/>
  </p:sldIdLst>
  <p:sldSz cx="9144000" cy="5143500" type="screen16x9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5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48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2024/8/30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4951686/swapping-data-from-one-channel-to-another-using-nump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generatestate.org/posts/2016/Oct/23/image-processing-with-numpy/" TargetMode="External"/><Relationship Id="rId4" Type="http://schemas.openxmlformats.org/officeDocument/2006/relationships/hyperlink" Target="https://note.nkmk.me/en/python-numpy-image-processin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cornell.edu/courses/cs4670/2018sp/lec08-numpy.pptx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sz="1800" dirty="0"/>
          </a:p>
        </p:txBody>
      </p:sp>
      <p:sp>
        <p:nvSpPr>
          <p:cNvPr id="5" name="圆角矩形 4"/>
          <p:cNvSpPr/>
          <p:nvPr/>
        </p:nvSpPr>
        <p:spPr>
          <a:xfrm>
            <a:off x="1205346" y="2523624"/>
            <a:ext cx="1118754" cy="3775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Image result for tensor">
            <a:extLst>
              <a:ext uri="{FF2B5EF4-FFF2-40B4-BE49-F238E27FC236}">
                <a16:creationId xmlns:a16="http://schemas.microsoft.com/office/drawing/2014/main" id="{FD6E0BA3-D62D-489E-922B-40B463903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510" y="1869514"/>
            <a:ext cx="2143125" cy="19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sz="1800" dirty="0"/>
          </a:p>
        </p:txBody>
      </p:sp>
      <p:sp>
        <p:nvSpPr>
          <p:cNvPr id="5" name="圆角矩形 4"/>
          <p:cNvSpPr/>
          <p:nvPr/>
        </p:nvSpPr>
        <p:spPr>
          <a:xfrm>
            <a:off x="1271155" y="2876915"/>
            <a:ext cx="1118754" cy="3775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6" descr="https://i.gyazo.com/10b67bfe29096e8ad7b31c72efc7c05c.png">
            <a:extLst>
              <a:ext uri="{FF2B5EF4-FFF2-40B4-BE49-F238E27FC236}">
                <a16:creationId xmlns:a16="http://schemas.microsoft.com/office/drawing/2014/main" id="{C6C76311-1AD5-4C0F-BA90-97250D0A6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01" y="2209595"/>
            <a:ext cx="2056346" cy="164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创建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维和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维数组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08" y="1545997"/>
            <a:ext cx="692818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通过</a:t>
            </a:r>
            <a:r>
              <a:rPr lang="en-US" altLang="zh-CN" dirty="0" err="1">
                <a:solidFill>
                  <a:srgbClr val="C00000"/>
                </a:solidFill>
              </a:rPr>
              <a:t>arange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 err="1">
                <a:solidFill>
                  <a:srgbClr val="C00000"/>
                </a:solidFill>
              </a:rPr>
              <a:t>linspace</a:t>
            </a:r>
            <a:r>
              <a:rPr lang="zh-CN" altLang="en-US" dirty="0">
                <a:solidFill>
                  <a:srgbClr val="C00000"/>
                </a:solidFill>
              </a:rPr>
              <a:t>创建数组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2313999"/>
            <a:ext cx="7710325" cy="15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全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、全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、单位矩阵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36" y="1750393"/>
            <a:ext cx="41816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random</a:t>
            </a:r>
            <a:r>
              <a:rPr lang="zh-CN" altLang="en-US" dirty="0">
                <a:solidFill>
                  <a:srgbClr val="C00000"/>
                </a:solidFill>
              </a:rPr>
              <a:t>矩阵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57" y="1722120"/>
            <a:ext cx="33585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concatenate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" y="1588197"/>
            <a:ext cx="4150735" cy="2800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83" y="1627103"/>
            <a:ext cx="2626415" cy="26670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3858491" y="3080904"/>
            <a:ext cx="1723479" cy="53688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595482" y="3875891"/>
            <a:ext cx="931719" cy="135082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/>
          <p:cNvSpPr/>
          <p:nvPr/>
        </p:nvSpPr>
        <p:spPr>
          <a:xfrm>
            <a:off x="5581970" y="2720397"/>
            <a:ext cx="347775" cy="721014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>
            <a:off x="5581970" y="3760850"/>
            <a:ext cx="375428" cy="561686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05A1FE9-72DB-4899-A0CF-AEE05578C0B2}"/>
              </a:ext>
            </a:extLst>
          </p:cNvPr>
          <p:cNvSpPr/>
          <p:nvPr/>
        </p:nvSpPr>
        <p:spPr>
          <a:xfrm>
            <a:off x="7449457" y="2808514"/>
            <a:ext cx="1491343" cy="446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按行拼接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BFF2ADB-FC05-480F-B8E1-2C6576D455B9}"/>
              </a:ext>
            </a:extLst>
          </p:cNvPr>
          <p:cNvSpPr/>
          <p:nvPr/>
        </p:nvSpPr>
        <p:spPr>
          <a:xfrm>
            <a:off x="7390706" y="4364405"/>
            <a:ext cx="1491343" cy="446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按列拼接</a:t>
            </a:r>
          </a:p>
        </p:txBody>
      </p:sp>
    </p:spTree>
    <p:extLst>
      <p:ext uri="{BB962C8B-B14F-4D97-AF65-F5344CB8AC3E}">
        <p14:creationId xmlns:p14="http://schemas.microsoft.com/office/powerpoint/2010/main" val="1268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zeros_like</a:t>
            </a:r>
            <a:r>
              <a:rPr lang="en-US" altLang="zh-CN" dirty="0">
                <a:solidFill>
                  <a:srgbClr val="C00000"/>
                </a:solidFill>
              </a:rPr>
              <a:t>, </a:t>
            </a:r>
            <a:r>
              <a:rPr lang="en-US" altLang="zh-CN" dirty="0" err="1">
                <a:solidFill>
                  <a:srgbClr val="C00000"/>
                </a:solidFill>
              </a:rPr>
              <a:t>ones_like</a:t>
            </a:r>
            <a:r>
              <a:rPr lang="zh-CN" altLang="en-US" dirty="0">
                <a:solidFill>
                  <a:srgbClr val="C00000"/>
                </a:solidFill>
              </a:rPr>
              <a:t>矩阵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7" y="1689735"/>
            <a:ext cx="289824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astype</a:t>
            </a:r>
            <a:r>
              <a:rPr lang="zh-CN" altLang="en-US" dirty="0">
                <a:solidFill>
                  <a:srgbClr val="C00000"/>
                </a:solidFill>
              </a:rPr>
              <a:t>矩阵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86" y="1306830"/>
            <a:ext cx="28685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显示数组的属性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2" y="1677804"/>
            <a:ext cx="6777000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29050" y="3442584"/>
            <a:ext cx="4895850" cy="1600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Arrays can have any number of dimensions, including zero (a scalar).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Arrays are typed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np.uint8, np.int64, np.float32, np.float64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Arrays are dense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Each element of the array exists and has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25037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Accessing the array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99" y="1630450"/>
            <a:ext cx="5217907" cy="3240000"/>
          </a:xfrm>
          <a:prstGeom prst="rect">
            <a:avLst/>
          </a:prstGeom>
        </p:spPr>
      </p:pic>
      <p:sp>
        <p:nvSpPr>
          <p:cNvPr id="4" name="右大括号 3"/>
          <p:cNvSpPr/>
          <p:nvPr/>
        </p:nvSpPr>
        <p:spPr>
          <a:xfrm>
            <a:off x="6664036" y="2012373"/>
            <a:ext cx="381000" cy="121227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04583" y="2338593"/>
            <a:ext cx="137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注意代码后的注释</a:t>
            </a:r>
          </a:p>
        </p:txBody>
      </p:sp>
    </p:spTree>
    <p:extLst>
      <p:ext uri="{BB962C8B-B14F-4D97-AF65-F5344CB8AC3E}">
        <p14:creationId xmlns:p14="http://schemas.microsoft.com/office/powerpoint/2010/main" val="8865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Python Slicing</a:t>
            </a:r>
          </a:p>
          <a:p>
            <a:pPr lvl="1"/>
            <a:r>
              <a:rPr kumimoji="1" lang="en-US" altLang="zh-CN" dirty="0"/>
              <a:t>Syntax: start:stop:step</a:t>
            </a:r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28291"/>
          <a:stretch/>
        </p:blipFill>
        <p:spPr>
          <a:xfrm>
            <a:off x="1026968" y="1516150"/>
            <a:ext cx="2663190" cy="324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77145" y="1542233"/>
            <a:ext cx="4655127" cy="3139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a = list(range(10)) </a:t>
            </a:r>
          </a:p>
          <a:p>
            <a:r>
              <a:rPr lang="zh-CN" altLang="en-US" dirty="0"/>
              <a:t>a[:3]     # indices 0, 1, 2 </a:t>
            </a:r>
          </a:p>
          <a:p>
            <a:r>
              <a:rPr lang="zh-CN" altLang="en-US" dirty="0"/>
              <a:t>a[-3:]    # indices 7, 8, 9 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a[3:8:2] # indices 3, 5, 7 </a:t>
            </a:r>
          </a:p>
          <a:p>
            <a:r>
              <a:rPr lang="zh-CN" altLang="en-US" dirty="0"/>
              <a:t>  #从3开始，步长为2，包头不包尾，即不包括下标</a:t>
            </a:r>
            <a:r>
              <a:rPr lang="en-US" altLang="zh-CN" dirty="0"/>
              <a:t>8</a:t>
            </a:r>
          </a:p>
          <a:p>
            <a:endParaRPr lang="zh-CN" altLang="en-US" dirty="0"/>
          </a:p>
          <a:p>
            <a:r>
              <a:rPr lang="zh-CN" altLang="en-US" dirty="0"/>
              <a:t>a[4:1:-1] # indices 4, 3, 2 (this one is tricky)</a:t>
            </a:r>
          </a:p>
          <a:p>
            <a:r>
              <a:rPr lang="zh-CN" altLang="en-US" dirty="0"/>
              <a:t>  #从4开始逆序，步长为1，包头不包尾，即不包括下标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031454F-1410-4B3B-9367-E63EC8736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41568"/>
              </p:ext>
            </p:extLst>
          </p:nvPr>
        </p:nvGraphicFramePr>
        <p:xfrm>
          <a:off x="4412343" y="619579"/>
          <a:ext cx="42744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446">
                  <a:extLst>
                    <a:ext uri="{9D8B030D-6E8A-4147-A177-3AD203B41FA5}">
                      <a16:colId xmlns:a16="http://schemas.microsoft.com/office/drawing/2014/main" val="2695961384"/>
                    </a:ext>
                  </a:extLst>
                </a:gridCol>
                <a:gridCol w="427446">
                  <a:extLst>
                    <a:ext uri="{9D8B030D-6E8A-4147-A177-3AD203B41FA5}">
                      <a16:colId xmlns:a16="http://schemas.microsoft.com/office/drawing/2014/main" val="2099270854"/>
                    </a:ext>
                  </a:extLst>
                </a:gridCol>
                <a:gridCol w="427446">
                  <a:extLst>
                    <a:ext uri="{9D8B030D-6E8A-4147-A177-3AD203B41FA5}">
                      <a16:colId xmlns:a16="http://schemas.microsoft.com/office/drawing/2014/main" val="1460462058"/>
                    </a:ext>
                  </a:extLst>
                </a:gridCol>
                <a:gridCol w="427446">
                  <a:extLst>
                    <a:ext uri="{9D8B030D-6E8A-4147-A177-3AD203B41FA5}">
                      <a16:colId xmlns:a16="http://schemas.microsoft.com/office/drawing/2014/main" val="2603437581"/>
                    </a:ext>
                  </a:extLst>
                </a:gridCol>
                <a:gridCol w="427446">
                  <a:extLst>
                    <a:ext uri="{9D8B030D-6E8A-4147-A177-3AD203B41FA5}">
                      <a16:colId xmlns:a16="http://schemas.microsoft.com/office/drawing/2014/main" val="4281774184"/>
                    </a:ext>
                  </a:extLst>
                </a:gridCol>
                <a:gridCol w="427446">
                  <a:extLst>
                    <a:ext uri="{9D8B030D-6E8A-4147-A177-3AD203B41FA5}">
                      <a16:colId xmlns:a16="http://schemas.microsoft.com/office/drawing/2014/main" val="3601325010"/>
                    </a:ext>
                  </a:extLst>
                </a:gridCol>
                <a:gridCol w="427446">
                  <a:extLst>
                    <a:ext uri="{9D8B030D-6E8A-4147-A177-3AD203B41FA5}">
                      <a16:colId xmlns:a16="http://schemas.microsoft.com/office/drawing/2014/main" val="1966134067"/>
                    </a:ext>
                  </a:extLst>
                </a:gridCol>
                <a:gridCol w="427446">
                  <a:extLst>
                    <a:ext uri="{9D8B030D-6E8A-4147-A177-3AD203B41FA5}">
                      <a16:colId xmlns:a16="http://schemas.microsoft.com/office/drawing/2014/main" val="943689318"/>
                    </a:ext>
                  </a:extLst>
                </a:gridCol>
                <a:gridCol w="427446">
                  <a:extLst>
                    <a:ext uri="{9D8B030D-6E8A-4147-A177-3AD203B41FA5}">
                      <a16:colId xmlns:a16="http://schemas.microsoft.com/office/drawing/2014/main" val="3221024635"/>
                    </a:ext>
                  </a:extLst>
                </a:gridCol>
                <a:gridCol w="427446">
                  <a:extLst>
                    <a:ext uri="{9D8B030D-6E8A-4147-A177-3AD203B41FA5}">
                      <a16:colId xmlns:a16="http://schemas.microsoft.com/office/drawing/2014/main" val="2455673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9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337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1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Accessing the array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index</a:t>
            </a:r>
          </a:p>
          <a:p>
            <a:pPr lvl="2"/>
            <a:r>
              <a:rPr lang="en-US" altLang="zh-CN" sz="1750" dirty="0">
                <a:latin typeface="Courier New" panose="02070309020205020404" pitchFamily="49" charset="0"/>
                <a:cs typeface="Courier New" panose="02070309020205020404" pitchFamily="49" charset="0"/>
              </a:rPr>
              <a:t>x[0,0]  	# top-left element</a:t>
            </a:r>
          </a:p>
          <a:p>
            <a:pPr lvl="2"/>
            <a:r>
              <a:rPr lang="en-US" altLang="zh-CN" sz="1750" dirty="0">
                <a:latin typeface="Courier New" panose="02070309020205020404" pitchFamily="49" charset="0"/>
                <a:cs typeface="Courier New" panose="02070309020205020404" pitchFamily="49" charset="0"/>
              </a:rPr>
              <a:t>x[0,-1] 	# first row, last column</a:t>
            </a:r>
          </a:p>
          <a:p>
            <a:pPr lvl="2"/>
            <a:r>
              <a:rPr lang="en-US" altLang="zh-CN" sz="1750" dirty="0">
                <a:latin typeface="Courier New" panose="02070309020205020404" pitchFamily="49" charset="0"/>
                <a:cs typeface="Courier New" panose="02070309020205020404" pitchFamily="49" charset="0"/>
              </a:rPr>
              <a:t>x[0,:]	# first row (many entries)</a:t>
            </a:r>
          </a:p>
          <a:p>
            <a:pPr lvl="2"/>
            <a:r>
              <a:rPr lang="en-US" altLang="zh-CN" sz="1750" dirty="0">
                <a:latin typeface="Courier New" panose="02070309020205020404" pitchFamily="49" charset="0"/>
                <a:cs typeface="Courier New" panose="02070309020205020404" pitchFamily="49" charset="0"/>
              </a:rPr>
              <a:t>x[:,0]	# first column (many entries)</a:t>
            </a:r>
          </a:p>
          <a:p>
            <a:pPr lvl="1"/>
            <a:endParaRPr lang="en-US" altLang="zh-CN" sz="19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/>
              <a:t>Notes:</a:t>
            </a:r>
          </a:p>
          <a:p>
            <a:pPr lvl="2"/>
            <a:r>
              <a:rPr lang="en-US" altLang="zh-CN" dirty="0"/>
              <a:t>Zero-indexing</a:t>
            </a:r>
          </a:p>
          <a:p>
            <a:pPr lvl="2"/>
            <a:r>
              <a:rPr lang="en-US" altLang="zh-CN" dirty="0"/>
              <a:t>Multi-dimensional indices are comma-separated (i.e., a tuple)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4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Indexing, slices and arrays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I[1:-1,1:-1] 	# select all but one-pixel border 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 = I[:,:,::-1] 	# swap channel order 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I[I&lt;10] = 0		# set dark pixels to black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I[[1,3], :]		# select 2nd and 4th row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208809" y="3201130"/>
            <a:ext cx="640772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Slices are </a:t>
            </a:r>
            <a:r>
              <a:rPr lang="zh-CN" altLang="en-US" dirty="0">
                <a:solidFill>
                  <a:srgbClr val="C00000"/>
                </a:solidFill>
              </a:rPr>
              <a:t>views</a:t>
            </a:r>
            <a:r>
              <a:rPr lang="zh-CN" altLang="en-US" dirty="0"/>
              <a:t>. Writing to a slice overwrites the original array.</a:t>
            </a:r>
          </a:p>
          <a:p>
            <a:r>
              <a:rPr lang="zh-CN" altLang="en-US" dirty="0"/>
              <a:t>Can also index by a list or Boolean array.</a:t>
            </a:r>
          </a:p>
        </p:txBody>
      </p:sp>
      <p:sp>
        <p:nvSpPr>
          <p:cNvPr id="6" name="矩形 5"/>
          <p:cNvSpPr/>
          <p:nvPr/>
        </p:nvSpPr>
        <p:spPr>
          <a:xfrm>
            <a:off x="533401" y="3997767"/>
            <a:ext cx="775854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Swap channel order</a:t>
            </a:r>
            <a:r>
              <a:rPr lang="zh-CN" altLang="en-US" sz="1200" dirty="0"/>
              <a:t>请参考</a:t>
            </a:r>
            <a:endParaRPr lang="en-US" altLang="zh-CN" sz="1200" dirty="0"/>
          </a:p>
          <a:p>
            <a:r>
              <a:rPr lang="zh-CN" altLang="en-US" sz="1200" dirty="0">
                <a:hlinkClick r:id="rId2"/>
              </a:rPr>
              <a:t>https://stackoverflow.com/questions/54951686/swapping-data-from-one-channel-to-another-using-numpy</a:t>
            </a:r>
            <a:endParaRPr lang="en-US" altLang="zh-CN" sz="1200" dirty="0"/>
          </a:p>
          <a:p>
            <a:r>
              <a:rPr lang="zh-CN" altLang="en-US" sz="1200" b="1" dirty="0"/>
              <a:t>此处不展开，不做要求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BAE9591-8A16-4023-B4C1-9D1AADE128F7}"/>
              </a:ext>
            </a:extLst>
          </p:cNvPr>
          <p:cNvSpPr/>
          <p:nvPr/>
        </p:nvSpPr>
        <p:spPr>
          <a:xfrm>
            <a:off x="7090229" y="1650731"/>
            <a:ext cx="1648901" cy="2326183"/>
          </a:xfrm>
          <a:custGeom>
            <a:avLst/>
            <a:gdLst>
              <a:gd name="connsiteX0" fmla="*/ 0 w 1648901"/>
              <a:gd name="connsiteY0" fmla="*/ 11155 h 2326183"/>
              <a:gd name="connsiteX1" fmla="*/ 1201057 w 1648901"/>
              <a:gd name="connsiteY1" fmla="*/ 109126 h 2326183"/>
              <a:gd name="connsiteX2" fmla="*/ 1640114 w 1648901"/>
              <a:gd name="connsiteY2" fmla="*/ 798555 h 2326183"/>
              <a:gd name="connsiteX3" fmla="*/ 1473200 w 1648901"/>
              <a:gd name="connsiteY3" fmla="*/ 1879869 h 2326183"/>
              <a:gd name="connsiteX4" fmla="*/ 1215571 w 1648901"/>
              <a:gd name="connsiteY4" fmla="*/ 2326183 h 232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8901" h="2326183">
                <a:moveTo>
                  <a:pt x="0" y="11155"/>
                </a:moveTo>
                <a:cubicBezTo>
                  <a:pt x="463852" y="-5476"/>
                  <a:pt x="927705" y="-22107"/>
                  <a:pt x="1201057" y="109126"/>
                </a:cubicBezTo>
                <a:cubicBezTo>
                  <a:pt x="1474409" y="240359"/>
                  <a:pt x="1594757" y="503431"/>
                  <a:pt x="1640114" y="798555"/>
                </a:cubicBezTo>
                <a:cubicBezTo>
                  <a:pt x="1685471" y="1093679"/>
                  <a:pt x="1543957" y="1625264"/>
                  <a:pt x="1473200" y="1879869"/>
                </a:cubicBezTo>
                <a:cubicBezTo>
                  <a:pt x="1402443" y="2134474"/>
                  <a:pt x="1309007" y="2230328"/>
                  <a:pt x="1215571" y="2326183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数据切片总结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切片方式有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</a:t>
            </a:r>
            <a:endParaRPr kumimoji="1" lang="en-US" altLang="zh-CN" dirty="0"/>
          </a:p>
          <a:p>
            <a:pPr marL="742950" lvl="2" indent="-342900"/>
            <a:r>
              <a:rPr lang="en-US" altLang="zh-CN" dirty="0"/>
              <a:t>1.</a:t>
            </a:r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的列表类型类似，可以通过</a:t>
            </a:r>
            <a:r>
              <a:rPr lang="zh-CN" altLang="en-US" dirty="0">
                <a:solidFill>
                  <a:srgbClr val="C00000"/>
                </a:solidFill>
              </a:rPr>
              <a:t>索引进行切片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18" y="1900546"/>
            <a:ext cx="4018363" cy="29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3208844" cy="3937000"/>
          </a:xfrm>
        </p:spPr>
        <p:txBody>
          <a:bodyPr>
            <a:normAutofit/>
          </a:bodyPr>
          <a:lstStyle/>
          <a:p>
            <a:pPr algn="just"/>
            <a:r>
              <a:rPr kumimoji="1" lang="zh-CN" altLang="en-US" dirty="0"/>
              <a:t>数据切片总结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切片方式有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</a:t>
            </a:r>
            <a:endParaRPr kumimoji="1" lang="en-US" altLang="zh-CN" dirty="0"/>
          </a:p>
          <a:p>
            <a:pPr marL="742950" lvl="2" indent="-342900" algn="just"/>
            <a:r>
              <a:rPr kumimoji="1" lang="en-US" altLang="zh-CN" dirty="0">
                <a:solidFill>
                  <a:srgbClr val="C00000"/>
                </a:solidFill>
              </a:rPr>
              <a:t>2.</a:t>
            </a:r>
            <a:r>
              <a:rPr lang="zh-CN" altLang="en-US" dirty="0">
                <a:solidFill>
                  <a:srgbClr val="C00000"/>
                </a:solidFill>
              </a:rPr>
              <a:t>布尔型索引</a:t>
            </a:r>
            <a:r>
              <a:rPr lang="zh-CN" altLang="en-US" dirty="0"/>
              <a:t>，即通过布尔型数组对数据进行切片</a:t>
            </a:r>
            <a:endParaRPr lang="en-US" altLang="zh-CN" dirty="0"/>
          </a:p>
          <a:p>
            <a:pPr lvl="1" algn="just"/>
            <a:endParaRPr kumimoji="1" lang="en-US" altLang="zh-CN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44" y="849676"/>
            <a:ext cx="5360765" cy="39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课堂思考与练习</a:t>
            </a:r>
            <a:endParaRPr lang="en-US" altLang="zh-CN" dirty="0"/>
          </a:p>
          <a:p>
            <a:pPr lvl="1"/>
            <a:r>
              <a:rPr lang="zh-CN" altLang="en-US" dirty="0"/>
              <a:t>请计算下列数组</a:t>
            </a:r>
            <a:r>
              <a:rPr lang="en-US" altLang="zh-CN" dirty="0"/>
              <a:t>data</a:t>
            </a:r>
            <a:r>
              <a:rPr lang="zh-CN" altLang="en-US" dirty="0"/>
              <a:t>中姓氏为</a:t>
            </a:r>
            <a:r>
              <a:rPr lang="en-US" altLang="zh-CN" dirty="0"/>
              <a:t>Smith</a:t>
            </a:r>
            <a:r>
              <a:rPr lang="zh-CN" altLang="en-US" dirty="0"/>
              <a:t>的同学的成绩的平均值和标准差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63" y="1541318"/>
            <a:ext cx="4989922" cy="3512972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2154381" y="2868734"/>
            <a:ext cx="5347855" cy="2147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Numpy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矩阵的一些基本运算</a:t>
                </a: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765043"/>
            <a:ext cx="5044126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63590" y="297910"/>
            <a:ext cx="2914650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Arithmetic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 are element-wise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operator return a bool array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place operations modify the array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989" y="2061434"/>
            <a:ext cx="2836305" cy="26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矩阵的一些基本运算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zh-CN" altLang="en-US" dirty="0">
                <a:solidFill>
                  <a:srgbClr val="C00000"/>
                </a:solidFill>
              </a:rPr>
              <a:t>向量化（</a:t>
            </a:r>
            <a:r>
              <a:rPr lang="en-US" altLang="zh-CN" dirty="0">
                <a:solidFill>
                  <a:srgbClr val="C00000"/>
                </a:solidFill>
              </a:rPr>
              <a:t>vectorization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的方式避免了</a:t>
            </a:r>
            <a:r>
              <a:rPr lang="en-US" altLang="zh-CN" dirty="0"/>
              <a:t>for</a:t>
            </a:r>
            <a:r>
              <a:rPr lang="zh-CN" altLang="en-US" dirty="0"/>
              <a:t>循环，效率高</a:t>
            </a:r>
            <a:endParaRPr lang="en-US" dirty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4" y="1925663"/>
            <a:ext cx="4949536" cy="2334531"/>
          </a:xfrm>
          <a:prstGeom prst="rect">
            <a:avLst/>
          </a:prstGeom>
        </p:spPr>
      </p:pic>
      <p:sp>
        <p:nvSpPr>
          <p:cNvPr id="9" name="Rectangle 5"/>
          <p:cNvSpPr/>
          <p:nvPr/>
        </p:nvSpPr>
        <p:spPr>
          <a:xfrm>
            <a:off x="1503080" y="4285675"/>
            <a:ext cx="3917512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</a:rPr>
              <a:t>Array vs. List</a:t>
            </a:r>
          </a:p>
          <a:p>
            <a:pPr algn="ctr"/>
            <a:r>
              <a:rPr lang="en-US" altLang="zh-CN" sz="2400" dirty="0">
                <a:solidFill>
                  <a:schemeClr val="accent3"/>
                </a:solidFill>
              </a:rPr>
              <a:t>70ms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vs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1.05s</a:t>
            </a:r>
            <a:endParaRPr 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175664" y="2442549"/>
            <a:ext cx="260465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dirty="0" err="1"/>
              <a:t>面向数组</a:t>
            </a:r>
            <a:r>
              <a:rPr lang="zh-CN" altLang="en-US" dirty="0"/>
              <a:t>的</a:t>
            </a:r>
            <a:r>
              <a:rPr lang="en-US" altLang="zh-CN" dirty="0" err="1"/>
              <a:t>编程</a:t>
            </a:r>
            <a:r>
              <a:rPr lang="zh-CN" altLang="en-US" dirty="0"/>
              <a:t>，对</a:t>
            </a:r>
            <a:r>
              <a:rPr lang="zh-CN" altLang="en-US" dirty="0">
                <a:solidFill>
                  <a:srgbClr val="C00000"/>
                </a:solidFill>
              </a:rPr>
              <a:t>数组元素执行批量操作</a:t>
            </a:r>
            <a:r>
              <a:rPr lang="en-US" altLang="zh-CN" dirty="0">
                <a:solidFill>
                  <a:srgbClr val="C00000"/>
                </a:solidFill>
              </a:rPr>
              <a:t/>
            </a:r>
            <a:br>
              <a:rPr lang="en-US" altLang="zh-CN" dirty="0">
                <a:solidFill>
                  <a:srgbClr val="C00000"/>
                </a:solidFill>
              </a:rPr>
            </a:br>
            <a:r>
              <a:rPr lang="en-US" altLang="zh-CN" dirty="0">
                <a:solidFill>
                  <a:srgbClr val="C00000"/>
                </a:solidFill>
              </a:rPr>
              <a:t>——</a:t>
            </a:r>
            <a:r>
              <a:rPr lang="en-US" altLang="zh-CN" dirty="0" err="1"/>
              <a:t>编程思路的转变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3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en-US" altLang="zh-CN" dirty="0"/>
              <a:t>Numpy</a:t>
            </a:r>
            <a:r>
              <a:rPr kumimoji="1" lang="zh-CN" altLang="en-US" dirty="0"/>
              <a:t>简介：</a:t>
            </a:r>
            <a:r>
              <a:rPr lang="en-US" altLang="zh-CN" dirty="0"/>
              <a:t>What is Numpy?</a:t>
            </a:r>
            <a:endParaRPr kumimoji="1" lang="en-US" altLang="zh-CN" dirty="0"/>
          </a:p>
          <a:p>
            <a:pPr lvl="1" algn="just"/>
            <a:r>
              <a:rPr lang="en-US" altLang="zh-CN" dirty="0"/>
              <a:t>Numpy, SciPy, and Matplotlib provide </a:t>
            </a:r>
            <a:r>
              <a:rPr lang="en-US" altLang="zh-CN" dirty="0">
                <a:solidFill>
                  <a:srgbClr val="C00000"/>
                </a:solidFill>
              </a:rPr>
              <a:t>MATLAB-like</a:t>
            </a:r>
            <a:r>
              <a:rPr lang="en-US" altLang="zh-CN" dirty="0"/>
              <a:t> functionality in python.</a:t>
            </a:r>
          </a:p>
          <a:p>
            <a:pPr algn="just"/>
            <a:r>
              <a:rPr lang="en-US" altLang="zh-CN" dirty="0"/>
              <a:t>Numpy Features:</a:t>
            </a:r>
          </a:p>
          <a:p>
            <a:pPr lvl="1" algn="just"/>
            <a:r>
              <a:rPr lang="en-US" altLang="zh-CN" dirty="0"/>
              <a:t>Typed multidimensional </a:t>
            </a:r>
            <a:r>
              <a:rPr lang="en-US" altLang="zh-CN" dirty="0">
                <a:solidFill>
                  <a:srgbClr val="C00000"/>
                </a:solidFill>
              </a:rPr>
              <a:t>arrays</a:t>
            </a:r>
            <a:r>
              <a:rPr lang="en-US" altLang="zh-CN" dirty="0"/>
              <a:t> (matrices)</a:t>
            </a:r>
          </a:p>
          <a:p>
            <a:pPr lvl="1" algn="just"/>
            <a:r>
              <a:rPr lang="en-US" altLang="zh-CN" dirty="0"/>
              <a:t>Fast numerical </a:t>
            </a:r>
            <a:r>
              <a:rPr lang="en-US" altLang="zh-CN" dirty="0">
                <a:solidFill>
                  <a:srgbClr val="C00000"/>
                </a:solidFill>
              </a:rPr>
              <a:t>computations</a:t>
            </a:r>
            <a:r>
              <a:rPr lang="en-US" altLang="zh-CN" dirty="0"/>
              <a:t> (matrix math)</a:t>
            </a:r>
          </a:p>
          <a:p>
            <a:pPr lvl="1" algn="just"/>
            <a:r>
              <a:rPr lang="en-US" altLang="zh-CN" dirty="0"/>
              <a:t>High-level </a:t>
            </a:r>
            <a:r>
              <a:rPr lang="en-US" altLang="zh-CN" dirty="0">
                <a:solidFill>
                  <a:srgbClr val="C00000"/>
                </a:solidFill>
              </a:rPr>
              <a:t>math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functions</a:t>
            </a:r>
            <a:r>
              <a:rPr lang="en-US" altLang="zh-CN" dirty="0"/>
              <a:t> </a:t>
            </a:r>
          </a:p>
          <a:p>
            <a:pPr algn="just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1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Numpy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矩阵的一些基本运算</a:t>
                </a: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863590" y="2178665"/>
            <a:ext cx="2914650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Arithmetic operations are element-wise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Logical</a:t>
            </a:r>
            <a:r>
              <a:rPr lang="zh-CN" altLang="en-US" dirty="0"/>
              <a:t> operator return a bool array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In place operations modify the array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2064892"/>
            <a:ext cx="3409950" cy="24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9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Numpy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矩阵的一些基本运算</a:t>
                </a: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863590" y="2178665"/>
            <a:ext cx="2914650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Arithmetic operations are element-wise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Logical operator return a bool array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In place operations </a:t>
            </a:r>
            <a:r>
              <a:rPr lang="zh-CN" altLang="en-US" dirty="0"/>
              <a:t>modify the array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0" y="1990450"/>
            <a:ext cx="3072990" cy="2880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379469" y="4267200"/>
            <a:ext cx="2607673" cy="5448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a/=b</a:t>
            </a:r>
            <a:r>
              <a:rPr lang="zh-CN" altLang="en-US" dirty="0">
                <a:solidFill>
                  <a:sysClr val="windowText" lastClr="000000"/>
                </a:solidFill>
              </a:rPr>
              <a:t>出错，改成</a:t>
            </a:r>
            <a:r>
              <a:rPr lang="en-US" altLang="zh-CN" dirty="0">
                <a:solidFill>
                  <a:sysClr val="windowText" lastClr="000000"/>
                </a:solidFill>
              </a:rPr>
              <a:t>a = a/b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1943100" y="3352800"/>
            <a:ext cx="142113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Math, </a:t>
            </a:r>
            <a:r>
              <a:rPr lang="en-US" altLang="zh-CN" dirty="0">
                <a:solidFill>
                  <a:srgbClr val="C00000"/>
                </a:solidFill>
              </a:rPr>
              <a:t>universal functions</a:t>
            </a:r>
          </a:p>
          <a:p>
            <a:pPr lvl="1"/>
            <a:r>
              <a:rPr lang="en-US" altLang="zh-CN" dirty="0"/>
              <a:t>Also called </a:t>
            </a:r>
            <a:r>
              <a:rPr lang="en-US" altLang="zh-CN" dirty="0" err="1"/>
              <a:t>ufuncs</a:t>
            </a:r>
            <a:r>
              <a:rPr lang="en-US" altLang="zh-CN" dirty="0"/>
              <a:t> is Element-wise</a:t>
            </a:r>
          </a:p>
          <a:p>
            <a:r>
              <a:rPr lang="en-US" altLang="zh-CN" dirty="0"/>
              <a:t>Examples:</a:t>
            </a:r>
          </a:p>
          <a:p>
            <a:pPr lvl="1"/>
            <a:r>
              <a:rPr lang="en-US" altLang="zh-CN" dirty="0" err="1"/>
              <a:t>np.exp</a:t>
            </a:r>
            <a:endParaRPr lang="en-US" altLang="zh-CN" dirty="0"/>
          </a:p>
          <a:p>
            <a:pPr lvl="1"/>
            <a:r>
              <a:rPr lang="en-US" altLang="zh-CN" dirty="0" err="1"/>
              <a:t>np.sqrt</a:t>
            </a:r>
            <a:endParaRPr lang="en-US" altLang="zh-CN" dirty="0"/>
          </a:p>
          <a:p>
            <a:pPr lvl="1"/>
            <a:r>
              <a:rPr lang="en-US" altLang="zh-CN" dirty="0" err="1"/>
              <a:t>np.sin</a:t>
            </a:r>
            <a:endParaRPr lang="en-US" altLang="zh-CN" dirty="0"/>
          </a:p>
          <a:p>
            <a:pPr lvl="1"/>
            <a:r>
              <a:rPr lang="en-US" altLang="zh-CN" dirty="0" err="1"/>
              <a:t>np.cos</a:t>
            </a:r>
            <a:endParaRPr lang="en-US" altLang="zh-CN" dirty="0"/>
          </a:p>
          <a:p>
            <a:pPr lvl="1"/>
            <a:r>
              <a:rPr lang="en-US" altLang="zh-CN" dirty="0" err="1"/>
              <a:t>np.isnan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59" y="2126861"/>
            <a:ext cx="4825365" cy="19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Sum/min/max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6" y="1571625"/>
            <a:ext cx="4710346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94218" y="2787650"/>
            <a:ext cx="3304309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Use the axis parameter to control which axis NumPy operates 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Typically, the axis specified will disappear, </a:t>
            </a:r>
            <a:r>
              <a:rPr lang="zh-CN" altLang="en-US" sz="1600" dirty="0">
                <a:solidFill>
                  <a:srgbClr val="C00000"/>
                </a:solidFill>
              </a:rPr>
              <a:t>keepdims keeps all dimensions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25436" y="2854036"/>
            <a:ext cx="2036619" cy="34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146464" y="4111089"/>
            <a:ext cx="536863" cy="3500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7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矩阵拼接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6" y="1630450"/>
            <a:ext cx="616610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Reshape</a:t>
            </a:r>
            <a:r>
              <a:rPr lang="zh-CN" altLang="en-US" dirty="0">
                <a:solidFill>
                  <a:srgbClr val="C00000"/>
                </a:solidFill>
              </a:rPr>
              <a:t>变形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81" y="819150"/>
            <a:ext cx="3751513" cy="41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Reshape</a:t>
            </a:r>
            <a:r>
              <a:rPr lang="zh-CN" altLang="en-US" dirty="0">
                <a:solidFill>
                  <a:srgbClr val="C00000"/>
                </a:solidFill>
              </a:rPr>
              <a:t>变形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另一个实例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1226820"/>
            <a:ext cx="3772500" cy="3240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451860" y="2705100"/>
            <a:ext cx="3497580" cy="681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642903F7-4A13-441F-9CE7-0F67B1CD3DE9}"/>
              </a:ext>
            </a:extLst>
          </p:cNvPr>
          <p:cNvSpPr/>
          <p:nvPr/>
        </p:nvSpPr>
        <p:spPr>
          <a:xfrm>
            <a:off x="4923971" y="1925023"/>
            <a:ext cx="2153940" cy="792777"/>
          </a:xfrm>
          <a:custGeom>
            <a:avLst/>
            <a:gdLst>
              <a:gd name="connsiteX0" fmla="*/ 1984829 w 2153940"/>
              <a:gd name="connsiteY0" fmla="*/ 792777 h 792777"/>
              <a:gd name="connsiteX1" fmla="*/ 2148115 w 2153940"/>
              <a:gd name="connsiteY1" fmla="*/ 400891 h 792777"/>
              <a:gd name="connsiteX2" fmla="*/ 1799772 w 2153940"/>
              <a:gd name="connsiteY2" fmla="*/ 12634 h 792777"/>
              <a:gd name="connsiteX3" fmla="*/ 0 w 2153940"/>
              <a:gd name="connsiteY3" fmla="*/ 132377 h 7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940" h="792777">
                <a:moveTo>
                  <a:pt x="1984829" y="792777"/>
                </a:moveTo>
                <a:cubicBezTo>
                  <a:pt x="2081893" y="661846"/>
                  <a:pt x="2178958" y="530915"/>
                  <a:pt x="2148115" y="400891"/>
                </a:cubicBezTo>
                <a:cubicBezTo>
                  <a:pt x="2117272" y="270867"/>
                  <a:pt x="2157791" y="57386"/>
                  <a:pt x="1799772" y="12634"/>
                </a:cubicBezTo>
                <a:cubicBezTo>
                  <a:pt x="1441753" y="-32118"/>
                  <a:pt x="720876" y="50129"/>
                  <a:pt x="0" y="13237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81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浅拷贝和深拷贝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77" y="959427"/>
            <a:ext cx="4008738" cy="355369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9F8ED5-A0EC-478C-9503-FC76CEC2D990}"/>
              </a:ext>
            </a:extLst>
          </p:cNvPr>
          <p:cNvSpPr/>
          <p:nvPr/>
        </p:nvSpPr>
        <p:spPr>
          <a:xfrm>
            <a:off x="3886200" y="2438400"/>
            <a:ext cx="3160486" cy="384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88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/>
              <a:t>Return values</a:t>
            </a:r>
          </a:p>
          <a:p>
            <a:pPr lvl="1" algn="just"/>
            <a:r>
              <a:rPr lang="en-US" altLang="zh-CN" dirty="0"/>
              <a:t>Numpy functions return either </a:t>
            </a:r>
            <a:r>
              <a:rPr lang="en-US" altLang="zh-CN" b="1" dirty="0">
                <a:solidFill>
                  <a:srgbClr val="C00000"/>
                </a:solidFill>
              </a:rPr>
              <a:t>views</a:t>
            </a:r>
            <a:r>
              <a:rPr lang="en-US" altLang="zh-CN" b="1" dirty="0"/>
              <a:t> </a:t>
            </a:r>
            <a:r>
              <a:rPr lang="en-US" altLang="zh-CN" dirty="0"/>
              <a:t>or </a:t>
            </a:r>
            <a:r>
              <a:rPr lang="en-US" altLang="zh-CN" b="1" dirty="0">
                <a:solidFill>
                  <a:srgbClr val="C00000"/>
                </a:solidFill>
              </a:rPr>
              <a:t>copies</a:t>
            </a:r>
            <a:endParaRPr lang="en-US" altLang="zh-CN" dirty="0"/>
          </a:p>
          <a:p>
            <a:pPr lvl="2" algn="just"/>
            <a:r>
              <a:rPr lang="en-US" altLang="zh-CN" sz="1800" dirty="0"/>
              <a:t>Views share data with the original array, like references in Java/C++</a:t>
            </a:r>
          </a:p>
          <a:p>
            <a:pPr lvl="3" algn="just"/>
            <a:r>
              <a:rPr lang="en-US" altLang="zh-CN" sz="1600" dirty="0"/>
              <a:t>Altering entries of a view, changes the same entries in the original</a:t>
            </a:r>
          </a:p>
          <a:p>
            <a:pPr lvl="2" algn="just"/>
            <a:r>
              <a:rPr lang="en-US" altLang="zh-CN" sz="1800" dirty="0"/>
              <a:t>The numpy documentation says which functions return views or copies</a:t>
            </a:r>
          </a:p>
          <a:p>
            <a:pPr lvl="3" algn="just"/>
            <a:r>
              <a:rPr lang="en-US" altLang="zh-CN" sz="1600" dirty="0" err="1"/>
              <a:t>np.copy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np.view</a:t>
            </a:r>
            <a:r>
              <a:rPr lang="en-US" altLang="zh-CN" sz="1600" dirty="0"/>
              <a:t> make explicit copies and views</a:t>
            </a:r>
          </a:p>
          <a:p>
            <a:pPr lvl="1" algn="just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1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/>
              <a:t>Return values</a:t>
            </a:r>
          </a:p>
          <a:p>
            <a:pPr lvl="1" algn="just"/>
            <a:r>
              <a:rPr lang="en-US" altLang="zh-CN" sz="1600" dirty="0"/>
              <a:t>Numpy functions return either </a:t>
            </a:r>
            <a:r>
              <a:rPr lang="en-US" altLang="zh-CN" sz="1600" b="1" dirty="0">
                <a:solidFill>
                  <a:srgbClr val="C00000"/>
                </a:solidFill>
              </a:rPr>
              <a:t>views</a:t>
            </a:r>
            <a:r>
              <a:rPr lang="en-US" altLang="zh-CN" sz="1600" b="1" dirty="0"/>
              <a:t> </a:t>
            </a:r>
            <a:r>
              <a:rPr lang="en-US" altLang="zh-CN" sz="1600" dirty="0"/>
              <a:t>or </a:t>
            </a:r>
            <a:r>
              <a:rPr lang="en-US" altLang="zh-CN" sz="1600" b="1" dirty="0">
                <a:solidFill>
                  <a:srgbClr val="C00000"/>
                </a:solidFill>
              </a:rPr>
              <a:t>copies</a:t>
            </a:r>
            <a:r>
              <a:rPr lang="en-US" altLang="zh-CN" sz="1600" dirty="0"/>
              <a:t>.</a:t>
            </a:r>
          </a:p>
          <a:p>
            <a:pPr lvl="1" algn="just"/>
            <a:r>
              <a:rPr lang="zh-CN" altLang="en-US" sz="1600" dirty="0"/>
              <a:t>与</a:t>
            </a:r>
            <a:r>
              <a:rPr lang="en-US" altLang="zh-CN" sz="1600" dirty="0"/>
              <a:t>Python</a:t>
            </a:r>
            <a:r>
              <a:rPr lang="zh-CN" altLang="en-US" sz="1600" dirty="0"/>
              <a:t>列表的重要区别：</a:t>
            </a:r>
            <a:r>
              <a:rPr lang="zh-CN" altLang="en-US" sz="1600" dirty="0">
                <a:solidFill>
                  <a:srgbClr val="C00000"/>
                </a:solidFill>
              </a:rPr>
              <a:t>数据切片</a:t>
            </a:r>
            <a:r>
              <a:rPr lang="zh-CN" altLang="en-US" sz="1600" dirty="0"/>
              <a:t>是原数据的</a:t>
            </a:r>
            <a:r>
              <a:rPr lang="zh-CN" altLang="en-US" sz="1600" dirty="0">
                <a:solidFill>
                  <a:srgbClr val="C00000"/>
                </a:solidFill>
              </a:rPr>
              <a:t>一个视图</a:t>
            </a:r>
            <a:r>
              <a:rPr lang="en-US" altLang="zh-CN" sz="1600" dirty="0">
                <a:solidFill>
                  <a:srgbClr val="C00000"/>
                </a:solidFill>
              </a:rPr>
              <a:t>view</a:t>
            </a:r>
            <a:r>
              <a:rPr lang="zh-CN" altLang="en-US" sz="1600" dirty="0"/>
              <a:t>，而非拷贝</a:t>
            </a:r>
            <a:r>
              <a:rPr lang="en-US" altLang="zh-CN" sz="1600" dirty="0"/>
              <a:t>copy</a:t>
            </a:r>
            <a:r>
              <a:rPr lang="zh-CN" altLang="en-US" sz="1600" dirty="0"/>
              <a:t>，对于切片上的任何操作都会反映在</a:t>
            </a:r>
            <a:r>
              <a:rPr lang="zh-CN" altLang="en-US" sz="1600" dirty="0">
                <a:solidFill>
                  <a:srgbClr val="C00000"/>
                </a:solidFill>
              </a:rPr>
              <a:t>原数据上</a:t>
            </a:r>
            <a:endParaRPr lang="en-US" altLang="zh-CN" sz="1600" dirty="0"/>
          </a:p>
          <a:p>
            <a:pPr lvl="2" algn="just"/>
            <a:r>
              <a:rPr lang="zh-CN" altLang="en-US" sz="1400" dirty="0"/>
              <a:t>在实际的编程实践中，非常容易在这一点上出错</a:t>
            </a:r>
            <a:endParaRPr lang="en-US" altLang="zh-CN" sz="1400" dirty="0"/>
          </a:p>
          <a:p>
            <a:pPr lvl="2" algn="just"/>
            <a:r>
              <a:rPr lang="zh-CN" altLang="en-US" sz="1400" dirty="0"/>
              <a:t>如果希望数据切片是原数据上的一份拷贝，应显式地调用</a:t>
            </a:r>
            <a:r>
              <a:rPr lang="en-US" altLang="zh-CN" sz="1400" dirty="0">
                <a:solidFill>
                  <a:srgbClr val="C00000"/>
                </a:solidFill>
              </a:rPr>
              <a:t>copy()</a:t>
            </a:r>
            <a:r>
              <a:rPr lang="zh-CN" altLang="en-US" sz="1400" dirty="0">
                <a:solidFill>
                  <a:srgbClr val="C00000"/>
                </a:solidFill>
              </a:rPr>
              <a:t>函数</a:t>
            </a:r>
            <a:endParaRPr kumimoji="1" lang="en-US" altLang="zh-C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48" y="2666258"/>
            <a:ext cx="5134802" cy="22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Numpy</a:t>
            </a:r>
            <a:r>
              <a:rPr kumimoji="1" lang="zh-CN" altLang="en-US" dirty="0"/>
              <a:t>简介： </a:t>
            </a:r>
            <a:r>
              <a:rPr lang="en-US" altLang="zh-CN" dirty="0"/>
              <a:t>Why do we need Numpy</a:t>
            </a:r>
          </a:p>
          <a:p>
            <a:r>
              <a:rPr lang="en-US" altLang="zh-CN" dirty="0"/>
              <a:t>Python does numerical computations slowly</a:t>
            </a:r>
          </a:p>
          <a:p>
            <a:r>
              <a:rPr lang="en-US" altLang="zh-CN" dirty="0"/>
              <a:t>1000 x 1000 matrix multiply</a:t>
            </a:r>
          </a:p>
          <a:p>
            <a:pPr lvl="1"/>
            <a:r>
              <a:rPr lang="en-US" altLang="zh-CN" dirty="0"/>
              <a:t>Python triple loop takes &gt; 10 minutes</a:t>
            </a:r>
          </a:p>
          <a:p>
            <a:pPr lvl="1"/>
            <a:r>
              <a:rPr lang="en-US" altLang="zh-CN" dirty="0"/>
              <a:t>Numpy takes ~</a:t>
            </a:r>
            <a:r>
              <a:rPr lang="en-US" altLang="zh-CN" dirty="0">
                <a:solidFill>
                  <a:srgbClr val="C00000"/>
                </a:solidFill>
              </a:rPr>
              <a:t>0.03 seconds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1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矩阵转置和矩阵乘法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10" y="1152813"/>
            <a:ext cx="4087091" cy="326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特征值、特征向量、</a:t>
            </a:r>
            <a:r>
              <a:rPr lang="en-US" altLang="zh-CN" dirty="0">
                <a:solidFill>
                  <a:srgbClr val="C00000"/>
                </a:solidFill>
              </a:rPr>
              <a:t>SVD</a:t>
            </a:r>
            <a:r>
              <a:rPr lang="zh-CN" altLang="en-US" dirty="0">
                <a:solidFill>
                  <a:srgbClr val="C00000"/>
                </a:solidFill>
              </a:rPr>
              <a:t>分解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4950"/>
            <a:ext cx="3457895" cy="3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134559"/>
            <a:ext cx="4442655" cy="1992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416790"/>
            <a:ext cx="3221182" cy="1523655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3356264" y="3543300"/>
            <a:ext cx="728230" cy="144433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3550980" y="1808091"/>
            <a:ext cx="728230" cy="144433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68025" y="2809009"/>
            <a:ext cx="3252354" cy="3013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457700" y="2511136"/>
            <a:ext cx="2469573" cy="297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480060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 algn="just"/>
            <a:r>
              <a:rPr kumimoji="1" lang="en-US" altLang="zh-CN" dirty="0">
                <a:solidFill>
                  <a:srgbClr val="C00000"/>
                </a:solidFill>
              </a:rPr>
              <a:t>Broadcasting</a:t>
            </a:r>
          </a:p>
          <a:p>
            <a:pPr lvl="2" algn="just"/>
            <a:r>
              <a:rPr kumimoji="1" lang="en-US" altLang="zh-CN" dirty="0"/>
              <a:t>When operating on multiple arrays, broadcasting rules are used</a:t>
            </a:r>
          </a:p>
          <a:p>
            <a:pPr lvl="2" algn="just"/>
            <a:r>
              <a:rPr kumimoji="1" lang="en-US" altLang="zh-CN" dirty="0"/>
              <a:t>Each dimension must match, from right-to-left </a:t>
            </a:r>
          </a:p>
          <a:p>
            <a:pPr lvl="2" algn="just"/>
            <a:r>
              <a:rPr kumimoji="1" lang="en-US" altLang="zh-CN" dirty="0"/>
              <a:t>Dimensions of size 1 will broadcast (as if the value was repeated)</a:t>
            </a:r>
          </a:p>
          <a:p>
            <a:pPr lvl="2" algn="just"/>
            <a:r>
              <a:rPr kumimoji="1" lang="en-US" altLang="zh-CN" dirty="0"/>
              <a:t>Otherwise, the dimension must have the same shape</a:t>
            </a:r>
          </a:p>
          <a:p>
            <a:pPr lvl="2" algn="just"/>
            <a:r>
              <a:rPr kumimoji="1" lang="en-US" altLang="zh-CN" dirty="0"/>
              <a:t>Extra dimensions of size 1 are added to the left as needed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236" y="1037408"/>
            <a:ext cx="2560000" cy="288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D8F78F7A-BA12-4D8D-8E9E-7EC9F0E4E28A}"/>
              </a:ext>
            </a:extLst>
          </p:cNvPr>
          <p:cNvSpPr/>
          <p:nvPr/>
        </p:nvSpPr>
        <p:spPr>
          <a:xfrm>
            <a:off x="5700486" y="4165600"/>
            <a:ext cx="2721428" cy="5905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5</a:t>
            </a:r>
            <a:r>
              <a:rPr lang="zh-CN" altLang="en-US" dirty="0">
                <a:solidFill>
                  <a:sysClr val="windowText" lastClr="000000"/>
                </a:solidFill>
              </a:rPr>
              <a:t>*</a:t>
            </a:r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r>
              <a:rPr lang="zh-CN" altLang="en-US" dirty="0">
                <a:solidFill>
                  <a:sysClr val="windowText" lastClr="000000"/>
                </a:solidFill>
              </a:rPr>
              <a:t>的矩阵，每个元素，加上实数</a:t>
            </a:r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4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写入文件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01" y="1472607"/>
            <a:ext cx="451940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写入文件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347" y="1390650"/>
            <a:ext cx="492930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7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写入文件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24" y="1573789"/>
            <a:ext cx="458135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7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写入文件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59" y="2533216"/>
            <a:ext cx="579752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1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Load image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403809"/>
            <a:ext cx="4410075" cy="32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show image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9" y="1237713"/>
            <a:ext cx="5144168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806" y="1707650"/>
            <a:ext cx="2076249" cy="216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142" y="4523977"/>
            <a:ext cx="7321913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更多资料请见</a:t>
            </a:r>
            <a:r>
              <a:rPr lang="en-US" altLang="zh-CN" sz="1600" dirty="0">
                <a:hlinkClick r:id="rId4"/>
              </a:rPr>
              <a:t>https://note.nkmk.me/en/python-numpy-image-processing/</a:t>
            </a:r>
            <a:endParaRPr lang="en-US" altLang="zh-CN" sz="1600" dirty="0"/>
          </a:p>
          <a:p>
            <a:r>
              <a:rPr lang="zh-CN" altLang="en-US" sz="1600" dirty="0">
                <a:hlinkClick r:id="rId5"/>
              </a:rPr>
              <a:t>http://www.degeneratestate.org/posts/2016/Oct/23/image-processing-with-numpy/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6712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Functions of numpy</a:t>
            </a:r>
          </a:p>
          <a:p>
            <a:pPr lvl="1"/>
            <a:r>
              <a:rPr kumimoji="1" lang="en-US" altLang="zh-CN" dirty="0"/>
              <a:t>Arrays</a:t>
            </a:r>
          </a:p>
          <a:p>
            <a:pPr lvl="1"/>
            <a:r>
              <a:rPr kumimoji="1" lang="en-US" altLang="zh-CN" dirty="0"/>
              <a:t>Shaping and transposition</a:t>
            </a:r>
          </a:p>
          <a:p>
            <a:pPr lvl="1"/>
            <a:r>
              <a:rPr kumimoji="1" lang="en-US" altLang="zh-CN" dirty="0"/>
              <a:t>Mathematical Operations</a:t>
            </a:r>
          </a:p>
          <a:p>
            <a:pPr lvl="1"/>
            <a:r>
              <a:rPr kumimoji="1" lang="en-US" altLang="zh-CN" dirty="0"/>
              <a:t>Indexing and slicing</a:t>
            </a:r>
          </a:p>
          <a:p>
            <a:pPr lvl="1"/>
            <a:r>
              <a:rPr kumimoji="1" lang="en-US" altLang="zh-CN" dirty="0"/>
              <a:t>Broadcasting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70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 arrays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Images are 3D arrays: width, height, and channels</a:t>
            </a:r>
          </a:p>
          <a:p>
            <a:r>
              <a:rPr lang="en-US" altLang="zh-CN" dirty="0"/>
              <a:t>Common image formats:</a:t>
            </a:r>
          </a:p>
          <a:p>
            <a:pPr lvl="1"/>
            <a:r>
              <a:rPr lang="en-US" altLang="zh-CN" dirty="0"/>
              <a:t>height x width x RGB (band-interleaved)</a:t>
            </a:r>
          </a:p>
          <a:p>
            <a:pPr lvl="1"/>
            <a:r>
              <a:rPr lang="en-US" altLang="zh-CN" dirty="0"/>
              <a:t>height x width (band-sequential) </a:t>
            </a:r>
          </a:p>
          <a:p>
            <a:r>
              <a:rPr lang="en-US" altLang="zh-CN" dirty="0"/>
              <a:t>Gotchas:</a:t>
            </a:r>
          </a:p>
          <a:p>
            <a:pPr lvl="1"/>
            <a:r>
              <a:rPr lang="en-US" altLang="zh-CN" dirty="0"/>
              <a:t>Channels may also be BGR (OpenCV does this)</a:t>
            </a:r>
          </a:p>
          <a:p>
            <a:pPr lvl="1"/>
            <a:r>
              <a:rPr lang="en-US" altLang="zh-CN" dirty="0"/>
              <a:t>May be [width x height], not [height x width] </a:t>
            </a:r>
          </a:p>
          <a:p>
            <a:endParaRPr kumimoji="1" lang="en-US" altLang="zh-C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B6ADF06-38F5-45B0-968E-C16E64E6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960" y="1709727"/>
            <a:ext cx="2167609" cy="260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Make image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2" y="1502092"/>
            <a:ext cx="3480782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967" y="1567815"/>
            <a:ext cx="2560645" cy="2520000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4217670" y="2617470"/>
            <a:ext cx="419100" cy="81915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7" idx="1"/>
          </p:cNvCxnSpPr>
          <p:nvPr/>
        </p:nvCxnSpPr>
        <p:spPr>
          <a:xfrm flipV="1">
            <a:off x="4636770" y="2827815"/>
            <a:ext cx="1847850" cy="1992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560605" y="245848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红点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79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Math, upcasting</a:t>
            </a:r>
          </a:p>
          <a:p>
            <a:r>
              <a:rPr lang="en-US" altLang="zh-CN" dirty="0"/>
              <a:t>Just as in Python and Java, the result of a math operator is cast to the </a:t>
            </a:r>
            <a:r>
              <a:rPr lang="en-US" altLang="zh-CN" dirty="0">
                <a:solidFill>
                  <a:srgbClr val="C00000"/>
                </a:solidFill>
              </a:rPr>
              <a:t>more general or precise datatype</a:t>
            </a:r>
            <a:endParaRPr lang="en-US" altLang="zh-CN" dirty="0"/>
          </a:p>
          <a:p>
            <a:pPr lvl="1"/>
            <a:r>
              <a:rPr lang="en-US" altLang="zh-CN" dirty="0"/>
              <a:t>uint64 + uint16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uint64</a:t>
            </a:r>
          </a:p>
          <a:p>
            <a:pPr lvl="1"/>
            <a:r>
              <a:rPr lang="en-US" altLang="zh-CN" dirty="0"/>
              <a:t>float32 / int32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float32</a:t>
            </a:r>
          </a:p>
          <a:p>
            <a:r>
              <a:rPr lang="en-US" altLang="zh-CN" dirty="0"/>
              <a:t>Warning: upcasting does not prevent overflow/underflow. You must manually cast first.</a:t>
            </a:r>
          </a:p>
          <a:p>
            <a:pPr marL="0" indent="0">
              <a:buNone/>
            </a:pP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9DC54B-AD69-4936-8C7E-75396D7AA9EB}"/>
              </a:ext>
            </a:extLst>
          </p:cNvPr>
          <p:cNvSpPr txBox="1"/>
          <p:nvPr/>
        </p:nvSpPr>
        <p:spPr>
          <a:xfrm>
            <a:off x="1222830" y="3558976"/>
            <a:ext cx="636946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Use case: images often stored as uint8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You should convert to float32 or float64 before doing math</a:t>
            </a:r>
          </a:p>
        </p:txBody>
      </p:sp>
    </p:spTree>
    <p:extLst>
      <p:ext uri="{BB962C8B-B14F-4D97-AF65-F5344CB8AC3E}">
        <p14:creationId xmlns:p14="http://schemas.microsoft.com/office/powerpoint/2010/main" val="8568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Broadcasting</a:t>
            </a:r>
          </a:p>
          <a:p>
            <a:pPr lvl="1"/>
            <a:r>
              <a:rPr lang="en-US" altLang="zh-CN" dirty="0"/>
              <a:t>Suppose we want to add a color value to an image</a:t>
            </a:r>
          </a:p>
          <a:p>
            <a:pPr lvl="1"/>
            <a:r>
              <a:rPr lang="en-US" altLang="zh-CN" dirty="0" err="1"/>
              <a:t>a.shape</a:t>
            </a:r>
            <a:r>
              <a:rPr lang="en-US" altLang="zh-CN" dirty="0"/>
              <a:t> is 100, 200, 3 </a:t>
            </a:r>
          </a:p>
          <a:p>
            <a:pPr lvl="1"/>
            <a:r>
              <a:rPr lang="en-US" altLang="zh-CN" dirty="0" err="1"/>
              <a:t>b.shape</a:t>
            </a:r>
            <a:r>
              <a:rPr lang="en-US" altLang="zh-CN" dirty="0"/>
              <a:t> is 3 </a:t>
            </a:r>
          </a:p>
          <a:p>
            <a:pPr lvl="1"/>
            <a:r>
              <a:rPr lang="en-US" altLang="zh-CN" dirty="0"/>
              <a:t>a + b will pad b with two extra dimensions so it has an effective shape of 1 x 1 x 3. </a:t>
            </a:r>
          </a:p>
          <a:p>
            <a:pPr lvl="1"/>
            <a:r>
              <a:rPr lang="en-US" altLang="zh-CN" dirty="0"/>
              <a:t>So, the addition will broadcast over the first and second dimensions.</a:t>
            </a:r>
          </a:p>
          <a:p>
            <a:endParaRPr kumimoji="1"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70CCED-D531-4BD9-8523-D76F511A730B}"/>
              </a:ext>
            </a:extLst>
          </p:cNvPr>
          <p:cNvSpPr/>
          <p:nvPr/>
        </p:nvSpPr>
        <p:spPr>
          <a:xfrm>
            <a:off x="2805546" y="3407929"/>
            <a:ext cx="1215737" cy="9282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6263D7-CF30-4E94-94E8-5BAB7B6E6929}"/>
              </a:ext>
            </a:extLst>
          </p:cNvPr>
          <p:cNvSpPr/>
          <p:nvPr/>
        </p:nvSpPr>
        <p:spPr>
          <a:xfrm>
            <a:off x="2396836" y="3543588"/>
            <a:ext cx="1215737" cy="9282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6C905C-6AEE-4290-814A-449BA4EB456A}"/>
              </a:ext>
            </a:extLst>
          </p:cNvPr>
          <p:cNvSpPr/>
          <p:nvPr/>
        </p:nvSpPr>
        <p:spPr>
          <a:xfrm>
            <a:off x="2053936" y="3827896"/>
            <a:ext cx="1215737" cy="9282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80FCD5-95DF-4F96-AC81-BE84DC7F2ECB}"/>
              </a:ext>
            </a:extLst>
          </p:cNvPr>
          <p:cNvSpPr/>
          <p:nvPr/>
        </p:nvSpPr>
        <p:spPr>
          <a:xfrm>
            <a:off x="7131629" y="3827896"/>
            <a:ext cx="542059" cy="356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141636-AF12-4207-A37D-1CBC0E010DD1}"/>
              </a:ext>
            </a:extLst>
          </p:cNvPr>
          <p:cNvSpPr/>
          <p:nvPr/>
        </p:nvSpPr>
        <p:spPr>
          <a:xfrm>
            <a:off x="6722919" y="3963555"/>
            <a:ext cx="542059" cy="3560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D3743D-9E92-4906-9883-DB29BE91B114}"/>
              </a:ext>
            </a:extLst>
          </p:cNvPr>
          <p:cNvSpPr/>
          <p:nvPr/>
        </p:nvSpPr>
        <p:spPr>
          <a:xfrm>
            <a:off x="6380019" y="4247863"/>
            <a:ext cx="542059" cy="356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264978" y="728168"/>
            <a:ext cx="1522968" cy="46280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此内容可选</a:t>
            </a:r>
          </a:p>
        </p:txBody>
      </p:sp>
    </p:spTree>
    <p:extLst>
      <p:ext uri="{BB962C8B-B14F-4D97-AF65-F5344CB8AC3E}">
        <p14:creationId xmlns:p14="http://schemas.microsoft.com/office/powerpoint/2010/main" val="8802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Broadcasting failures</a:t>
            </a:r>
          </a:p>
          <a:p>
            <a:pPr lvl="1"/>
            <a:r>
              <a:rPr lang="en-US" altLang="zh-CN" dirty="0"/>
              <a:t>If </a:t>
            </a:r>
            <a:r>
              <a:rPr lang="en-US" altLang="zh-CN" dirty="0" err="1"/>
              <a:t>a.shape</a:t>
            </a:r>
            <a:r>
              <a:rPr lang="en-US" altLang="zh-CN" dirty="0"/>
              <a:t> is 100, 200, 3 but </a:t>
            </a:r>
            <a:r>
              <a:rPr lang="en-US" altLang="zh-CN" dirty="0" err="1"/>
              <a:t>b.shape</a:t>
            </a:r>
            <a:r>
              <a:rPr lang="en-US" altLang="zh-CN" dirty="0"/>
              <a:t> is 4 then a + b will fail. </a:t>
            </a:r>
          </a:p>
          <a:p>
            <a:pPr lvl="1"/>
            <a:r>
              <a:rPr lang="en-US" altLang="zh-CN" dirty="0"/>
              <a:t>The trailing dimensions must have the same shape (or be 1)</a:t>
            </a:r>
          </a:p>
          <a:p>
            <a:pPr lvl="1"/>
            <a:endParaRPr kumimoji="1" lang="en-US" altLang="zh-CN" dirty="0"/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AB112D3D-B2A3-4695-8DCD-3AD9354FBBE1}"/>
              </a:ext>
            </a:extLst>
          </p:cNvPr>
          <p:cNvSpPr/>
          <p:nvPr/>
        </p:nvSpPr>
        <p:spPr>
          <a:xfrm>
            <a:off x="7264978" y="728168"/>
            <a:ext cx="1522968" cy="46280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此内容可选</a:t>
            </a:r>
          </a:p>
        </p:txBody>
      </p:sp>
    </p:spTree>
    <p:extLst>
      <p:ext uri="{BB962C8B-B14F-4D97-AF65-F5344CB8AC3E}">
        <p14:creationId xmlns:p14="http://schemas.microsoft.com/office/powerpoint/2010/main" val="369804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3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总结：</a:t>
            </a:r>
            <a:r>
              <a:rPr lang="en-US" altLang="zh-CN" dirty="0"/>
              <a:t>Tips to avoid bugs</a:t>
            </a:r>
          </a:p>
          <a:p>
            <a:pPr lvl="1" algn="just"/>
            <a:r>
              <a:rPr kumimoji="1" lang="en-US" altLang="zh-CN" dirty="0"/>
              <a:t>Know what your </a:t>
            </a:r>
            <a:r>
              <a:rPr kumimoji="1" lang="en-US" altLang="zh-CN" dirty="0">
                <a:solidFill>
                  <a:srgbClr val="C00000"/>
                </a:solidFill>
              </a:rPr>
              <a:t>datatypes</a:t>
            </a:r>
            <a:r>
              <a:rPr kumimoji="1" lang="en-US" altLang="zh-CN" dirty="0"/>
              <a:t> are</a:t>
            </a:r>
          </a:p>
          <a:p>
            <a:pPr lvl="1" algn="just"/>
            <a:r>
              <a:rPr kumimoji="1" lang="en-US" altLang="zh-CN" dirty="0"/>
              <a:t>Check whether you have a </a:t>
            </a:r>
            <a:r>
              <a:rPr kumimoji="1" lang="en-US" altLang="zh-CN" dirty="0">
                <a:solidFill>
                  <a:srgbClr val="C00000"/>
                </a:solidFill>
              </a:rPr>
              <a:t>view</a:t>
            </a:r>
            <a:r>
              <a:rPr kumimoji="1" lang="en-US" altLang="zh-CN" dirty="0"/>
              <a:t> or a </a:t>
            </a:r>
            <a:r>
              <a:rPr kumimoji="1" lang="en-US" altLang="zh-CN" dirty="0">
                <a:solidFill>
                  <a:srgbClr val="C00000"/>
                </a:solidFill>
              </a:rPr>
              <a:t>copy</a:t>
            </a:r>
            <a:r>
              <a:rPr kumimoji="1" lang="en-US" altLang="zh-CN" dirty="0"/>
              <a:t> </a:t>
            </a:r>
          </a:p>
          <a:p>
            <a:pPr lvl="1" algn="just"/>
            <a:r>
              <a:rPr kumimoji="1" lang="en-US" altLang="zh-CN" dirty="0"/>
              <a:t>Use </a:t>
            </a:r>
            <a:r>
              <a:rPr kumimoji="1" lang="en-US" altLang="zh-CN" dirty="0">
                <a:solidFill>
                  <a:srgbClr val="C00000"/>
                </a:solidFill>
              </a:rPr>
              <a:t>matplotlib</a:t>
            </a:r>
            <a:r>
              <a:rPr kumimoji="1" lang="en-US" altLang="zh-CN" dirty="0"/>
              <a:t> for sanity checks</a:t>
            </a:r>
          </a:p>
          <a:p>
            <a:pPr lvl="1" algn="just"/>
            <a:r>
              <a:rPr kumimoji="1" lang="en-US" altLang="zh-CN" dirty="0"/>
              <a:t>Use </a:t>
            </a:r>
            <a:r>
              <a:rPr kumimoji="1" lang="en-US" altLang="zh-CN" dirty="0">
                <a:solidFill>
                  <a:srgbClr val="C00000"/>
                </a:solidFill>
              </a:rPr>
              <a:t>pdb(Python</a:t>
            </a:r>
            <a:r>
              <a:rPr kumimoji="1" lang="zh-CN" altLang="en-US" dirty="0">
                <a:solidFill>
                  <a:srgbClr val="C00000"/>
                </a:solidFill>
              </a:rPr>
              <a:t>调试器</a:t>
            </a:r>
            <a:r>
              <a:rPr kumimoji="1" lang="en-US" altLang="zh-CN" dirty="0">
                <a:solidFill>
                  <a:srgbClr val="C00000"/>
                </a:solidFill>
              </a:rPr>
              <a:t>)</a:t>
            </a:r>
            <a:r>
              <a:rPr kumimoji="1" lang="en-US" altLang="zh-CN" dirty="0"/>
              <a:t> or print to check each step of your computation</a:t>
            </a:r>
          </a:p>
          <a:p>
            <a:pPr lvl="1" algn="just"/>
            <a:r>
              <a:rPr kumimoji="1" lang="en-US" altLang="zh-CN" dirty="0"/>
              <a:t>Know </a:t>
            </a:r>
            <a:r>
              <a:rPr kumimoji="1" lang="en-US" altLang="zh-CN" dirty="0">
                <a:solidFill>
                  <a:srgbClr val="C00000"/>
                </a:solidFill>
              </a:rPr>
              <a:t>np.dot</a:t>
            </a:r>
            <a:r>
              <a:rPr kumimoji="1" lang="en-US" altLang="zh-CN" dirty="0"/>
              <a:t> vs </a:t>
            </a:r>
            <a:r>
              <a:rPr kumimoji="1" lang="en-US" altLang="zh-CN" dirty="0" err="1">
                <a:solidFill>
                  <a:srgbClr val="C00000"/>
                </a:solidFill>
              </a:rPr>
              <a:t>np.mult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18B7BD-4E10-4966-B63C-5DC84DB7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93" y="3296729"/>
            <a:ext cx="4305300" cy="15063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DB7F5E6-C2CB-4441-BEA8-9BA6DFEA861D}"/>
              </a:ext>
            </a:extLst>
          </p:cNvPr>
          <p:cNvSpPr/>
          <p:nvPr/>
        </p:nvSpPr>
        <p:spPr>
          <a:xfrm>
            <a:off x="5830891" y="3449720"/>
            <a:ext cx="27349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可以使用集成开发环境</a:t>
            </a:r>
            <a:endParaRPr kumimoji="1" lang="en-US" altLang="zh-CN" dirty="0"/>
          </a:p>
          <a:p>
            <a:r>
              <a:rPr kumimoji="1" lang="en-US" altLang="zh-CN" dirty="0"/>
              <a:t>(1) Spyder</a:t>
            </a:r>
          </a:p>
          <a:p>
            <a:r>
              <a:rPr lang="en-US" altLang="zh-CN" dirty="0"/>
              <a:t>(2) VS code (python plugin)</a:t>
            </a:r>
          </a:p>
          <a:p>
            <a:r>
              <a:rPr lang="en-US" altLang="zh-CN" dirty="0"/>
              <a:t>(3)</a:t>
            </a:r>
            <a:r>
              <a:rPr lang="zh-CN" altLang="en-US" dirty="0"/>
              <a:t> </a:t>
            </a:r>
            <a:r>
              <a:rPr lang="en-US" altLang="zh-CN" dirty="0"/>
              <a:t>PyCharm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参考资料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682336" y="4143194"/>
            <a:ext cx="7834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部分内容来自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https://www.cs.cornell.edu/courses/cs4670/2018sp/lec08-numpy.pptx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99496D-4C53-4930-A27B-E5C8BF6EB8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9C6CD"/>
              </a:clrFrom>
              <a:clrTo>
                <a:srgbClr val="89C6C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5370" y="1325492"/>
            <a:ext cx="2703295" cy="24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、如何通过下标范围，对数组进行切片？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、如何通过布尔型索引，对数组进行切片？</a:t>
            </a:r>
          </a:p>
          <a:p>
            <a:r>
              <a:rPr kumimoji="1" lang="en-US" altLang="zh-CN" dirty="0"/>
              <a:t>3</a:t>
            </a:r>
            <a:r>
              <a:rPr kumimoji="1" lang="zh-CN" altLang="en-US"/>
              <a:t>、什么是深拷贝，什么是浅拷贝？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38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pause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41012" y="2158977"/>
                <a:ext cx="661976" cy="825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012" y="2158977"/>
                <a:ext cx="661976" cy="825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1219859" y="1463469"/>
            <a:ext cx="1097973" cy="38792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631999" y="2158913"/>
                <a:ext cx="1880002" cy="825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999" y="2158913"/>
                <a:ext cx="1880002" cy="825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1250373" y="1877291"/>
            <a:ext cx="1118754" cy="3775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sz="1800" dirty="0"/>
          </a:p>
        </p:txBody>
      </p:sp>
      <p:sp>
        <p:nvSpPr>
          <p:cNvPr id="5" name="圆角矩形 4"/>
          <p:cNvSpPr/>
          <p:nvPr/>
        </p:nvSpPr>
        <p:spPr>
          <a:xfrm>
            <a:off x="1208810" y="2194214"/>
            <a:ext cx="1118754" cy="3775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 descr="Image result for bulldog puppy english">
            <a:extLst>
              <a:ext uri="{FF2B5EF4-FFF2-40B4-BE49-F238E27FC236}">
                <a16:creationId xmlns:a16="http://schemas.microsoft.com/office/drawing/2014/main" id="{DE755B79-94EA-4005-91FD-BAA44C6D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85" y="1775222"/>
            <a:ext cx="2887801" cy="288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6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6979</TotalTime>
  <Words>1429</Words>
  <Application>Microsoft Office PowerPoint</Application>
  <PresentationFormat>全屏显示(16:9)</PresentationFormat>
  <Paragraphs>326</Paragraphs>
  <Slides>59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Mangal</vt:lpstr>
      <vt:lpstr>宋体</vt:lpstr>
      <vt:lpstr>微软雅黑</vt:lpstr>
      <vt:lpstr>Arial</vt:lpstr>
      <vt:lpstr>Calibri</vt:lpstr>
      <vt:lpstr>Cambria Math</vt:lpstr>
      <vt:lpstr>Courier New</vt:lpstr>
      <vt:lpstr>Times New Roman</vt:lpstr>
      <vt:lpstr>Wingdings</vt:lpstr>
      <vt:lpstr>清风素材 https://12sc.taobao.com/</vt:lpstr>
      <vt:lpstr>PowerPoint 演示文稿</vt:lpstr>
      <vt:lpstr>PowerPoint 演示文稿</vt:lpstr>
      <vt:lpstr>numpy</vt:lpstr>
      <vt:lpstr>numpy</vt:lpstr>
      <vt:lpstr>numpy</vt:lpstr>
      <vt:lpstr>pause</vt:lpstr>
      <vt:lpstr>numpy</vt:lpstr>
      <vt:lpstr>numpy</vt:lpstr>
      <vt:lpstr>numpy</vt:lpstr>
      <vt:lpstr>numpy</vt:lpstr>
      <vt:lpstr>numpy</vt:lpstr>
      <vt:lpstr>pause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pause</vt:lpstr>
      <vt:lpstr>numpy</vt:lpstr>
      <vt:lpstr>numpy</vt:lpstr>
      <vt:lpstr>numpy</vt:lpstr>
      <vt:lpstr>numpy</vt:lpstr>
      <vt:lpstr>numpy</vt:lpstr>
      <vt:lpstr>numpy</vt:lpstr>
      <vt:lpstr>numpy</vt:lpstr>
      <vt:lpstr>pause</vt:lpstr>
      <vt:lpstr>numpy</vt:lpstr>
      <vt:lpstr>numpy</vt:lpstr>
      <vt:lpstr>pause</vt:lpstr>
      <vt:lpstr>思考题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Administrator</cp:lastModifiedBy>
  <cp:revision>405</cp:revision>
  <cp:lastPrinted>2020-03-27T09:34:47Z</cp:lastPrinted>
  <dcterms:created xsi:type="dcterms:W3CDTF">2015-01-23T04:02:45Z</dcterms:created>
  <dcterms:modified xsi:type="dcterms:W3CDTF">2024-08-30T02:37:07Z</dcterms:modified>
  <cp:category/>
  <cp:contentStatus>12sc.taobao.com</cp:contentStatus>
</cp:coreProperties>
</file>